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74SjvTYTTjXmBaDRAdd7rpa9s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818164-7449-4208-8AA4-D3E435C8B4C5}">
  <a:tblStyle styleId="{71818164-7449-4208-8AA4-D3E435C8B4C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5b3c709d8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5b3c709d8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25b3c709d8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9f0172f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89f0172f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dd7e97b7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9dd7e97b7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dd7e97b7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9dd7e97b7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dd7e97b7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9dd7e97b7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b3c709d8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25b3c709d8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dd7e97b7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9dd7e97b7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719f0a31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4c719f0a31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feb1151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26dfeb1151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c719f0a31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4c719f0a31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c719f0a31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4c719f0a31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4c6c28df4c_0_20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24c6c28df4c_0_20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24c6c28df4c_0_20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4c6c28df4c_0_23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4c6c28df4c_0_23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24c6c28df4c_0_2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4c6c28df4c_0_2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4c6c28df4c_0_20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24c6c28df4c_0_2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4c6c28df4c_0_2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4c6c28df4c_0_2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24c6c28df4c_0_2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4c6c28df4c_0_2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24c6c28df4c_0_21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24c6c28df4c_0_21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24c6c28df4c_0_2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4c6c28df4c_0_2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24c6c28df4c_0_2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4c6c28df4c_0_22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24c6c28df4c_0_22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24c6c28df4c_0_2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4c6c28df4c_0_22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24c6c28df4c_0_2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4c6c28df4c_0_22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24c6c28df4c_0_22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24c6c28df4c_0_22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24c6c28df4c_0_22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24c6c28df4c_0_2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c6c28df4c_0_235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24c6c28df4c_0_2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4c6c28df4c_0_19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24c6c28df4c_0_19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24c6c28df4c_0_1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typeset.io/authors/hugo-touvron-3m9crcu1yv" TargetMode="External"/><Relationship Id="rId5" Type="http://schemas.openxmlformats.org/officeDocument/2006/relationships/hyperlink" Target="https://typeset.io/authors/louis-martin-37e42ujoh8" TargetMode="External"/><Relationship Id="rId6" Type="http://schemas.openxmlformats.org/officeDocument/2006/relationships/hyperlink" Target="https://typeset.io/authors/kevin-r-stone-3cxzo9ldm3" TargetMode="External"/><Relationship Id="rId7" Type="http://schemas.openxmlformats.org/officeDocument/2006/relationships/hyperlink" Target="https://typeset.io/authors/amjad-almahairi-4mvoxk6or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pkpservices.sfu.ca/" TargetMode="External"/><Relationship Id="rId5" Type="http://schemas.openxmlformats.org/officeDocument/2006/relationships/hyperlink" Target="https://typeset.io/institutions/microsoft-2lvqci8u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b3c709d82_0_0"/>
          <p:cNvSpPr/>
          <p:nvPr/>
        </p:nvSpPr>
        <p:spPr>
          <a:xfrm>
            <a:off x="3633000" y="5879300"/>
            <a:ext cx="5009700" cy="6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25b3c709d82_0_0"/>
          <p:cNvSpPr/>
          <p:nvPr/>
        </p:nvSpPr>
        <p:spPr>
          <a:xfrm>
            <a:off x="1295550" y="428150"/>
            <a:ext cx="9919200" cy="79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25b3c709d82_0_0"/>
          <p:cNvSpPr txBox="1"/>
          <p:nvPr>
            <p:ph type="ctrTitle"/>
          </p:nvPr>
        </p:nvSpPr>
        <p:spPr>
          <a:xfrm>
            <a:off x="2412300" y="539450"/>
            <a:ext cx="8012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800">
                <a:solidFill>
                  <a:srgbClr val="FFFFFF"/>
                </a:solidFill>
              </a:rPr>
              <a:t>End</a:t>
            </a:r>
            <a:r>
              <a:rPr b="1" lang="en-IN" sz="2800">
                <a:solidFill>
                  <a:srgbClr val="FFFFFF"/>
                </a:solidFill>
              </a:rPr>
              <a:t> Semester Project Presentation - </a:t>
            </a:r>
            <a:r>
              <a:rPr b="1" lang="en-IN" sz="3100">
                <a:solidFill>
                  <a:srgbClr val="FFFFFF"/>
                </a:solidFill>
              </a:rPr>
              <a:t>CS 498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2" name="Google Shape;62;g25b3c709d82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25b3c709d82_0_0"/>
          <p:cNvSpPr txBox="1"/>
          <p:nvPr/>
        </p:nvSpPr>
        <p:spPr>
          <a:xfrm>
            <a:off x="4080575" y="5106450"/>
            <a:ext cx="40308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Supervision of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Partha Pakray 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</a:t>
            </a: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ociate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Professor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25b3c709d82_0_0"/>
          <p:cNvSpPr txBox="1"/>
          <p:nvPr/>
        </p:nvSpPr>
        <p:spPr>
          <a:xfrm>
            <a:off x="3937800" y="5879600"/>
            <a:ext cx="4448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Institute of Technology Silchar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I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ssam - 788010, INDIA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, icon&#10;&#10;Description automatically generated" id="65" name="Google Shape;65;g25b3c709d8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762" y="1487525"/>
            <a:ext cx="1700474" cy="15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5b3c709d82_0_0"/>
          <p:cNvSpPr txBox="1"/>
          <p:nvPr>
            <p:ph idx="11" type="ftr"/>
          </p:nvPr>
        </p:nvSpPr>
        <p:spPr>
          <a:xfrm>
            <a:off x="4833750" y="3497825"/>
            <a:ext cx="26310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91425" spcFirstLastPara="1" rIns="91425" wrap="square" tIns="108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Member Names with Scholar Id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Mohit Ranjan        ( 2012109 )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Ritu Raj Chanda    ( 2012157 )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Shibam Debnath   ( 2012181 )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25b3c709d82_0_0"/>
          <p:cNvSpPr txBox="1"/>
          <p:nvPr/>
        </p:nvSpPr>
        <p:spPr>
          <a:xfrm>
            <a:off x="5055000" y="3250025"/>
            <a:ext cx="2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Group Number</a:t>
            </a: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721429" y="44462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838200" y="3208900"/>
            <a:ext cx="99903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Abstraction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 extract information from PPTs while keeping it coherent.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PPT Summarization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 turn complex PPTs into concise summaries that convey meaning.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Text-to-Speech Conversion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 transform summarized text into natural-sounding speech.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Customization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 allow users to select personalized voices as tutor.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create an easy-to-use interface for broader accessibility.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Real-world Applicability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To help visually impaired individuals and improve education for them.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772900" y="1389650"/>
            <a:ext cx="999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main objective is to develop advanced techniques for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 PowerPoint summarization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convert it to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high-quality text-to-speech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research aims to address the following sub objectives: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50" name="Google Shape;150;g289f0172f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89f0172fc4_0_0"/>
          <p:cNvSpPr txBox="1"/>
          <p:nvPr/>
        </p:nvSpPr>
        <p:spPr>
          <a:xfrm>
            <a:off x="733479" y="4720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89f0172fc4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89f0172fc4_0_0"/>
          <p:cNvSpPr txBox="1"/>
          <p:nvPr/>
        </p:nvSpPr>
        <p:spPr>
          <a:xfrm>
            <a:off x="762000" y="1547475"/>
            <a:ext cx="8344800" cy="4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methodology we foll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owed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involves a carefully thought-out process to make PowerPoint explanations really clear and engagin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Artificial Intelligence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, which makes learning fun.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Extraction and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Content Generation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system takes PPT and extracts text, images, and multimedia and 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generates the content for the ppt presenter using AI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AI-Powered Auditory Explanations :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Converts summarized content into spoken language, enhancing accessibility for visually impaired learners and improves auditory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Platform Integration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 user-friendly platform lets students to learn concepts about the PPT and the system quickly answers them in real time.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289f0172fc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754775" y="2038350"/>
            <a:ext cx="16383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59" name="Google Shape;159;g29dd7e97b76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9dd7e97b76_0_16"/>
          <p:cNvSpPr txBox="1"/>
          <p:nvPr/>
        </p:nvSpPr>
        <p:spPr>
          <a:xfrm>
            <a:off x="733479" y="4720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Generation using gen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9dd7e97b76_0_16"/>
          <p:cNvSpPr txBox="1"/>
          <p:nvPr/>
        </p:nvSpPr>
        <p:spPr>
          <a:xfrm>
            <a:off x="609600" y="1852275"/>
            <a:ext cx="73041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Utilized </a:t>
            </a: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python-pptx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 to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content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PowerPoint (PPT) files.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Employed fine-tuned </a:t>
            </a: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meta-llama/Llama-2-7b-chat-hf 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by Meta for dialogue-based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specifically, for generating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explanations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Summarized generated explanations using </a:t>
            </a: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facebook/bart-large-cnn model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showing promising results in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9dd7e97b76_0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9dd7e97b76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400" y="3917599"/>
            <a:ext cx="1380351" cy="136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9dd7e97b76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0488" y="2874137"/>
            <a:ext cx="1380350" cy="138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9dd7e97b76_0_16"/>
          <p:cNvPicPr preferRelativeResize="0"/>
          <p:nvPr/>
        </p:nvPicPr>
        <p:blipFill rotWithShape="1">
          <a:blip r:embed="rId6">
            <a:alphaModFix/>
          </a:blip>
          <a:srcRect b="58679" l="35442" r="36648" t="5775"/>
          <a:stretch/>
        </p:blipFill>
        <p:spPr>
          <a:xfrm>
            <a:off x="8234650" y="1717994"/>
            <a:ext cx="1478100" cy="146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70" name="Google Shape;170;g29dd7e97b7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dd7e97b76_0_46"/>
          <p:cNvSpPr txBox="1"/>
          <p:nvPr/>
        </p:nvSpPr>
        <p:spPr>
          <a:xfrm>
            <a:off x="733479" y="4720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Text-to-Speech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9dd7e97b76_0_46"/>
          <p:cNvSpPr txBox="1"/>
          <p:nvPr/>
        </p:nvSpPr>
        <p:spPr>
          <a:xfrm>
            <a:off x="609600" y="1776075"/>
            <a:ext cx="73041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integration of </a:t>
            </a: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Google Text-to-Speech API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emerges as a pivotal component, providing an unparalleled auditory experience.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API's comprehensive features,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language support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ability to create a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brand voice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make it a preferred choice.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Google's text-to-speech based on </a:t>
            </a: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WaveNet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outperforming other synthetic voices.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WaveNet generates speech with </a:t>
            </a: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natural emphasis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inflection on syllables, phonemes, and words.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9dd7e97b76_0_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29dd7e97b7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8875" y="2501746"/>
            <a:ext cx="3973500" cy="223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79" name="Google Shape;179;g29dd7e97b76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9dd7e97b76_0_57"/>
          <p:cNvSpPr txBox="1"/>
          <p:nvPr/>
        </p:nvSpPr>
        <p:spPr>
          <a:xfrm>
            <a:off x="733479" y="4720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9dd7e97b76_0_57"/>
          <p:cNvSpPr txBox="1"/>
          <p:nvPr/>
        </p:nvSpPr>
        <p:spPr>
          <a:xfrm>
            <a:off x="609600" y="1547475"/>
            <a:ext cx="7304100" cy="4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 designed with a client-server model.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 Frontend</a:t>
            </a:r>
            <a:endParaRPr b="1" sz="1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an interactive and intuitive user interface.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Routes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React Framework: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      </a:t>
            </a: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/home    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       /upload        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       /presentation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●"/>
            </a:pPr>
            <a:r>
              <a:rPr b="1" lang="en-IN" sz="1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Flask Server</a:t>
            </a:r>
            <a:endParaRPr b="1" sz="1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Meticulously crafted endpoints for specific functionalities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b="1"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 </a:t>
            </a: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Flask server: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/generate_audio</a:t>
            </a: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-      </a:t>
            </a: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generate_content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9dd7e97b76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9dd7e97b76_0_57"/>
          <p:cNvPicPr preferRelativeResize="0"/>
          <p:nvPr/>
        </p:nvPicPr>
        <p:blipFill rotWithShape="1">
          <a:blip r:embed="rId4">
            <a:alphaModFix/>
          </a:blip>
          <a:srcRect b="12288" l="0" r="0" t="0"/>
          <a:stretch/>
        </p:blipFill>
        <p:spPr>
          <a:xfrm>
            <a:off x="8191750" y="2570625"/>
            <a:ext cx="3363026" cy="123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9dd7e97b76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5325" y="4001500"/>
            <a:ext cx="1037050" cy="106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9dd7e97b76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3550" y="4120986"/>
            <a:ext cx="731700" cy="82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90" name="Google Shape;190;g25b3c709d8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5b3c709d82_0_30"/>
          <p:cNvSpPr txBox="1"/>
          <p:nvPr/>
        </p:nvSpPr>
        <p:spPr>
          <a:xfrm>
            <a:off x="697304" y="5487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5b3c709d82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5b3c709d82_0_30"/>
          <p:cNvSpPr txBox="1"/>
          <p:nvPr/>
        </p:nvSpPr>
        <p:spPr>
          <a:xfrm>
            <a:off x="3654597" y="5559540"/>
            <a:ext cx="488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2. Workflow of this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25b3c709d82_0_30"/>
          <p:cNvPicPr preferRelativeResize="0"/>
          <p:nvPr/>
        </p:nvPicPr>
        <p:blipFill rotWithShape="1">
          <a:blip r:embed="rId4">
            <a:alphaModFix/>
          </a:blip>
          <a:srcRect b="23575" l="7562" r="8963" t="27047"/>
          <a:stretch/>
        </p:blipFill>
        <p:spPr>
          <a:xfrm>
            <a:off x="1069350" y="2050575"/>
            <a:ext cx="10053299" cy="2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99" name="Google Shape;199;g29dd7e97b7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dd7e97b76_0_0"/>
          <p:cNvSpPr txBox="1"/>
          <p:nvPr/>
        </p:nvSpPr>
        <p:spPr>
          <a:xfrm>
            <a:off x="733479" y="4720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and 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9dd7e97b76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9dd7e97b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575" y="4144775"/>
            <a:ext cx="3154478" cy="1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9dd7e97b76_0_0"/>
          <p:cNvPicPr preferRelativeResize="0"/>
          <p:nvPr/>
        </p:nvPicPr>
        <p:blipFill rotWithShape="1">
          <a:blip r:embed="rId5">
            <a:alphaModFix/>
          </a:blip>
          <a:srcRect b="32820" l="2997" r="0" t="24316"/>
          <a:stretch/>
        </p:blipFill>
        <p:spPr>
          <a:xfrm>
            <a:off x="7225363" y="1565525"/>
            <a:ext cx="3606282" cy="1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9dd7e97b76_0_0"/>
          <p:cNvPicPr preferRelativeResize="0"/>
          <p:nvPr/>
        </p:nvPicPr>
        <p:blipFill rotWithShape="1">
          <a:blip r:embed="rId6">
            <a:alphaModFix/>
          </a:blip>
          <a:srcRect b="21656" l="0" r="0" t="5890"/>
          <a:stretch/>
        </p:blipFill>
        <p:spPr>
          <a:xfrm>
            <a:off x="1444925" y="1451000"/>
            <a:ext cx="3929826" cy="1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9dd7e97b76_0_0"/>
          <p:cNvPicPr preferRelativeResize="0"/>
          <p:nvPr/>
        </p:nvPicPr>
        <p:blipFill rotWithShape="1">
          <a:blip r:embed="rId7">
            <a:alphaModFix/>
          </a:blip>
          <a:srcRect b="40661" l="10022" r="9862" t="5014"/>
          <a:stretch/>
        </p:blipFill>
        <p:spPr>
          <a:xfrm>
            <a:off x="1708825" y="4242975"/>
            <a:ext cx="3326625" cy="12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9dd7e97b76_0_0"/>
          <p:cNvSpPr txBox="1"/>
          <p:nvPr/>
        </p:nvSpPr>
        <p:spPr>
          <a:xfrm>
            <a:off x="7267425" y="5862550"/>
            <a:ext cx="367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Fig 4 : Google tts outperforming others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9dd7e97b76_0_0"/>
          <p:cNvSpPr txBox="1"/>
          <p:nvPr/>
        </p:nvSpPr>
        <p:spPr>
          <a:xfrm>
            <a:off x="6858000" y="3156100"/>
            <a:ext cx="4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Fig 3 : Comparison of Bard vs ChatGPT vs LLama 2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9dd7e97b76_0_0"/>
          <p:cNvSpPr txBox="1"/>
          <p:nvPr/>
        </p:nvSpPr>
        <p:spPr>
          <a:xfrm>
            <a:off x="1875425" y="3204150"/>
            <a:ext cx="4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Fig 1 : Demo of ppt presentation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9dd7e97b76_0_0"/>
          <p:cNvSpPr txBox="1"/>
          <p:nvPr/>
        </p:nvSpPr>
        <p:spPr>
          <a:xfrm>
            <a:off x="1773700" y="5862550"/>
            <a:ext cx="367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Fig 2 : /upload route to upload ppt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214" name="Google Shape;214;g24c719f0a31_1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4c719f0a31_1_37"/>
          <p:cNvSpPr txBox="1"/>
          <p:nvPr/>
        </p:nvSpPr>
        <p:spPr>
          <a:xfrm>
            <a:off x="697304" y="3201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4c719f0a31_1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4c719f0a31_1_37"/>
          <p:cNvSpPr txBox="1"/>
          <p:nvPr/>
        </p:nvSpPr>
        <p:spPr>
          <a:xfrm>
            <a:off x="3806997" y="6321540"/>
            <a:ext cx="488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3. Project 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4c719f0a31_1_37"/>
          <p:cNvSpPr/>
          <p:nvPr/>
        </p:nvSpPr>
        <p:spPr>
          <a:xfrm rot="5400000">
            <a:off x="5630625" y="-980950"/>
            <a:ext cx="579000" cy="9362400"/>
          </a:xfrm>
          <a:prstGeom prst="round2SameRect">
            <a:avLst>
              <a:gd fmla="val 44626" name="adj1"/>
              <a:gd fmla="val 0" name="adj2"/>
            </a:avLst>
          </a:prstGeom>
          <a:solidFill>
            <a:srgbClr val="FAC92C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g24c719f0a31_1_37"/>
          <p:cNvGrpSpPr/>
          <p:nvPr/>
        </p:nvGrpSpPr>
        <p:grpSpPr>
          <a:xfrm rot="5400000">
            <a:off x="8981575" y="3577100"/>
            <a:ext cx="243900" cy="243900"/>
            <a:chOff x="3483825" y="1384375"/>
            <a:chExt cx="243900" cy="243900"/>
          </a:xfrm>
        </p:grpSpPr>
        <p:sp>
          <p:nvSpPr>
            <p:cNvPr id="220" name="Google Shape;220;g24c719f0a31_1_37"/>
            <p:cNvSpPr/>
            <p:nvPr/>
          </p:nvSpPr>
          <p:spPr>
            <a:xfrm>
              <a:off x="3483825" y="1384375"/>
              <a:ext cx="243900" cy="243900"/>
            </a:xfrm>
            <a:prstGeom prst="ellipse">
              <a:avLst/>
            </a:prstGeom>
            <a:solidFill>
              <a:srgbClr val="EF8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4c719f0a31_1_37"/>
            <p:cNvSpPr/>
            <p:nvPr/>
          </p:nvSpPr>
          <p:spPr>
            <a:xfrm>
              <a:off x="3547100" y="1447650"/>
              <a:ext cx="117300" cy="117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g24c719f0a31_1_37"/>
          <p:cNvGrpSpPr/>
          <p:nvPr/>
        </p:nvGrpSpPr>
        <p:grpSpPr>
          <a:xfrm rot="5400000">
            <a:off x="7071800" y="3577100"/>
            <a:ext cx="243900" cy="243900"/>
            <a:chOff x="3483825" y="1384375"/>
            <a:chExt cx="243900" cy="243900"/>
          </a:xfrm>
        </p:grpSpPr>
        <p:sp>
          <p:nvSpPr>
            <p:cNvPr id="223" name="Google Shape;223;g24c719f0a31_1_37"/>
            <p:cNvSpPr/>
            <p:nvPr/>
          </p:nvSpPr>
          <p:spPr>
            <a:xfrm>
              <a:off x="3483825" y="1384375"/>
              <a:ext cx="243900" cy="243900"/>
            </a:xfrm>
            <a:prstGeom prst="ellipse">
              <a:avLst/>
            </a:prstGeom>
            <a:solidFill>
              <a:srgbClr val="FAC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4c719f0a31_1_37"/>
            <p:cNvSpPr/>
            <p:nvPr/>
          </p:nvSpPr>
          <p:spPr>
            <a:xfrm>
              <a:off x="3547100" y="1447650"/>
              <a:ext cx="117300" cy="117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g24c719f0a31_1_37"/>
          <p:cNvGrpSpPr/>
          <p:nvPr/>
        </p:nvGrpSpPr>
        <p:grpSpPr>
          <a:xfrm rot="5400000">
            <a:off x="4019025" y="3577100"/>
            <a:ext cx="243900" cy="243900"/>
            <a:chOff x="3483825" y="1384375"/>
            <a:chExt cx="243900" cy="243900"/>
          </a:xfrm>
        </p:grpSpPr>
        <p:sp>
          <p:nvSpPr>
            <p:cNvPr id="226" name="Google Shape;226;g24c719f0a31_1_37"/>
            <p:cNvSpPr/>
            <p:nvPr/>
          </p:nvSpPr>
          <p:spPr>
            <a:xfrm>
              <a:off x="3483825" y="1384375"/>
              <a:ext cx="243900" cy="243900"/>
            </a:xfrm>
            <a:prstGeom prst="ellipse">
              <a:avLst/>
            </a:prstGeom>
            <a:solidFill>
              <a:srgbClr val="2178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4c719f0a31_1_37"/>
            <p:cNvSpPr/>
            <p:nvPr/>
          </p:nvSpPr>
          <p:spPr>
            <a:xfrm>
              <a:off x="3547100" y="1447650"/>
              <a:ext cx="117300" cy="117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g24c719f0a31_1_37"/>
          <p:cNvGrpSpPr/>
          <p:nvPr/>
        </p:nvGrpSpPr>
        <p:grpSpPr>
          <a:xfrm rot="5400000">
            <a:off x="1956850" y="3577100"/>
            <a:ext cx="243900" cy="243900"/>
            <a:chOff x="3483825" y="1384375"/>
            <a:chExt cx="243900" cy="243900"/>
          </a:xfrm>
        </p:grpSpPr>
        <p:sp>
          <p:nvSpPr>
            <p:cNvPr id="229" name="Google Shape;229;g24c719f0a31_1_37"/>
            <p:cNvSpPr/>
            <p:nvPr/>
          </p:nvSpPr>
          <p:spPr>
            <a:xfrm>
              <a:off x="3483825" y="1384375"/>
              <a:ext cx="243900" cy="243900"/>
            </a:xfrm>
            <a:prstGeom prst="ellipse">
              <a:avLst/>
            </a:prstGeom>
            <a:solidFill>
              <a:srgbClr val="1B47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4c719f0a31_1_37"/>
            <p:cNvSpPr/>
            <p:nvPr/>
          </p:nvSpPr>
          <p:spPr>
            <a:xfrm>
              <a:off x="3547100" y="1447650"/>
              <a:ext cx="117300" cy="117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g24c719f0a31_1_37"/>
          <p:cNvGrpSpPr/>
          <p:nvPr/>
        </p:nvGrpSpPr>
        <p:grpSpPr>
          <a:xfrm>
            <a:off x="1540763" y="1285625"/>
            <a:ext cx="3522312" cy="1885475"/>
            <a:chOff x="304788" y="642475"/>
            <a:chExt cx="3522312" cy="1885475"/>
          </a:xfrm>
        </p:grpSpPr>
        <p:grpSp>
          <p:nvGrpSpPr>
            <p:cNvPr id="232" name="Google Shape;232;g24c719f0a31_1_37"/>
            <p:cNvGrpSpPr/>
            <p:nvPr/>
          </p:nvGrpSpPr>
          <p:grpSpPr>
            <a:xfrm>
              <a:off x="304788" y="642475"/>
              <a:ext cx="3522312" cy="1163400"/>
              <a:chOff x="304788" y="692600"/>
              <a:chExt cx="3522312" cy="1163400"/>
            </a:xfrm>
          </p:grpSpPr>
          <p:sp>
            <p:nvSpPr>
              <p:cNvPr id="233" name="Google Shape;233;g24c719f0a31_1_37"/>
              <p:cNvSpPr txBox="1"/>
              <p:nvPr/>
            </p:nvSpPr>
            <p:spPr>
              <a:xfrm>
                <a:off x="304788" y="692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N" sz="1600" u="none" cap="none" strike="noStrike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 Aug - Sep )</a:t>
                </a:r>
                <a:endParaRPr b="1" i="0" sz="16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4" name="Google Shape;234;g24c719f0a31_1_37"/>
              <p:cNvSpPr txBox="1"/>
              <p:nvPr/>
            </p:nvSpPr>
            <p:spPr>
              <a:xfrm>
                <a:off x="533400" y="1042700"/>
                <a:ext cx="32937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04800" lvl="0" marL="4572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"/>
                  <a:buChar char="●"/>
                </a:pPr>
                <a:r>
                  <a:rPr b="0" i="0" lang="en-IN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Background Study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"/>
                  <a:buChar char="●"/>
                </a:pPr>
                <a:r>
                  <a:rPr b="0" i="0" lang="en-IN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Start with Frontend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"/>
                  <a:buChar char="●"/>
                </a:pPr>
                <a:r>
                  <a:rPr b="0" i="0" lang="en-IN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Authentication and authorization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Roboto"/>
                  <a:buChar char="●"/>
                </a:pPr>
                <a:r>
                  <a:rPr b="0" i="0" lang="en-IN" sz="1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Mid sem project presentation</a:t>
                </a:r>
                <a:endParaRPr b="0" i="0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5" name="Google Shape;235;g24c719f0a31_1_37"/>
            <p:cNvSpPr/>
            <p:nvPr/>
          </p:nvSpPr>
          <p:spPr>
            <a:xfrm>
              <a:off x="545225" y="1932750"/>
              <a:ext cx="595200" cy="595200"/>
            </a:xfrm>
            <a:prstGeom prst="ellipse">
              <a:avLst/>
            </a:prstGeom>
            <a:solidFill>
              <a:srgbClr val="1B47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i="0" sz="18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6" name="Google Shape;236;g24c719f0a31_1_37"/>
          <p:cNvCxnSpPr>
            <a:stCxn id="220" idx="4"/>
            <a:endCxn id="223" idx="0"/>
          </p:cNvCxnSpPr>
          <p:nvPr/>
        </p:nvCxnSpPr>
        <p:spPr>
          <a:xfrm rot="10800000">
            <a:off x="7315675" y="3699050"/>
            <a:ext cx="1665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g24c719f0a31_1_37"/>
          <p:cNvCxnSpPr>
            <a:stCxn id="223" idx="4"/>
            <a:endCxn id="226" idx="0"/>
          </p:cNvCxnSpPr>
          <p:nvPr/>
        </p:nvCxnSpPr>
        <p:spPr>
          <a:xfrm rot="10800000">
            <a:off x="4262900" y="3699050"/>
            <a:ext cx="2808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g24c719f0a31_1_37"/>
          <p:cNvCxnSpPr>
            <a:stCxn id="226" idx="4"/>
            <a:endCxn id="229" idx="0"/>
          </p:cNvCxnSpPr>
          <p:nvPr/>
        </p:nvCxnSpPr>
        <p:spPr>
          <a:xfrm rot="10800000">
            <a:off x="2200725" y="3699050"/>
            <a:ext cx="1818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g24c719f0a31_1_37"/>
          <p:cNvCxnSpPr>
            <a:stCxn id="229" idx="4"/>
          </p:cNvCxnSpPr>
          <p:nvPr/>
        </p:nvCxnSpPr>
        <p:spPr>
          <a:xfrm rot="10800000">
            <a:off x="1225750" y="3699050"/>
            <a:ext cx="731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0" name="Google Shape;240;g24c719f0a31_1_37"/>
          <p:cNvGrpSpPr/>
          <p:nvPr/>
        </p:nvGrpSpPr>
        <p:grpSpPr>
          <a:xfrm>
            <a:off x="6736538" y="1361813"/>
            <a:ext cx="2120625" cy="1733075"/>
            <a:chOff x="4509963" y="718663"/>
            <a:chExt cx="2120625" cy="1733075"/>
          </a:xfrm>
        </p:grpSpPr>
        <p:grpSp>
          <p:nvGrpSpPr>
            <p:cNvPr id="241" name="Google Shape;241;g24c719f0a31_1_37"/>
            <p:cNvGrpSpPr/>
            <p:nvPr/>
          </p:nvGrpSpPr>
          <p:grpSpPr>
            <a:xfrm>
              <a:off x="4509963" y="718663"/>
              <a:ext cx="2120625" cy="985479"/>
              <a:chOff x="397563" y="2257688"/>
              <a:chExt cx="2120625" cy="985479"/>
            </a:xfrm>
          </p:grpSpPr>
          <p:sp>
            <p:nvSpPr>
              <p:cNvPr id="242" name="Google Shape;242;g24c719f0a31_1_37"/>
              <p:cNvSpPr txBox="1"/>
              <p:nvPr/>
            </p:nvSpPr>
            <p:spPr>
              <a:xfrm>
                <a:off x="397563" y="2257688"/>
                <a:ext cx="20610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N" sz="1600" u="none" cap="none" strike="noStrike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( Jan - Mar )</a:t>
                </a:r>
                <a:endParaRPr b="1" i="0" sz="16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3" name="Google Shape;243;g24c719f0a31_1_37"/>
              <p:cNvSpPr txBox="1"/>
              <p:nvPr/>
            </p:nvSpPr>
            <p:spPr>
              <a:xfrm>
                <a:off x="457188" y="2839667"/>
                <a:ext cx="2061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4" name="Google Shape;244;g24c719f0a31_1_37"/>
            <p:cNvSpPr/>
            <p:nvPr/>
          </p:nvSpPr>
          <p:spPr>
            <a:xfrm>
              <a:off x="4669575" y="1856538"/>
              <a:ext cx="595200" cy="595200"/>
            </a:xfrm>
            <a:prstGeom prst="ellipse">
              <a:avLst/>
            </a:prstGeom>
            <a:solidFill>
              <a:srgbClr val="FAC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i="0" sz="18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5" name="Google Shape;245;g24c719f0a31_1_37"/>
          <p:cNvSpPr/>
          <p:nvPr/>
        </p:nvSpPr>
        <p:spPr>
          <a:xfrm>
            <a:off x="3847075" y="4150775"/>
            <a:ext cx="595200" cy="595200"/>
          </a:xfrm>
          <a:prstGeom prst="ellipse">
            <a:avLst/>
          </a:prstGeom>
          <a:solidFill>
            <a:srgbClr val="2178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i="0" sz="18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6" name="Google Shape;246;g24c719f0a31_1_37"/>
          <p:cNvGrpSpPr/>
          <p:nvPr/>
        </p:nvGrpSpPr>
        <p:grpSpPr>
          <a:xfrm>
            <a:off x="8805925" y="4150775"/>
            <a:ext cx="3426338" cy="2371613"/>
            <a:chOff x="6731750" y="3355225"/>
            <a:chExt cx="3426338" cy="2371613"/>
          </a:xfrm>
        </p:grpSpPr>
        <p:sp>
          <p:nvSpPr>
            <p:cNvPr id="247" name="Google Shape;247;g24c719f0a31_1_37"/>
            <p:cNvSpPr txBox="1"/>
            <p:nvPr/>
          </p:nvSpPr>
          <p:spPr>
            <a:xfrm>
              <a:off x="8097088" y="5449638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" name="Google Shape;248;g24c719f0a31_1_37"/>
            <p:cNvSpPr/>
            <p:nvPr/>
          </p:nvSpPr>
          <p:spPr>
            <a:xfrm>
              <a:off x="6731750" y="3355225"/>
              <a:ext cx="595200" cy="595200"/>
            </a:xfrm>
            <a:prstGeom prst="ellipse">
              <a:avLst/>
            </a:prstGeom>
            <a:solidFill>
              <a:srgbClr val="EF8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i="0" sz="18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49" name="Google Shape;249;g24c719f0a31_1_37"/>
          <p:cNvCxnSpPr>
            <a:stCxn id="235" idx="4"/>
            <a:endCxn id="229" idx="2"/>
          </p:cNvCxnSpPr>
          <p:nvPr/>
        </p:nvCxnSpPr>
        <p:spPr>
          <a:xfrm>
            <a:off x="2078800" y="317110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0" name="Google Shape;250;g24c719f0a31_1_37"/>
          <p:cNvCxnSpPr>
            <a:stCxn id="245" idx="0"/>
            <a:endCxn id="226" idx="6"/>
          </p:cNvCxnSpPr>
          <p:nvPr/>
        </p:nvCxnSpPr>
        <p:spPr>
          <a:xfrm rot="10800000">
            <a:off x="4141075" y="3821075"/>
            <a:ext cx="3600" cy="329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1" name="Google Shape;251;g24c719f0a31_1_37"/>
          <p:cNvCxnSpPr>
            <a:stCxn id="244" idx="4"/>
            <a:endCxn id="223" idx="2"/>
          </p:cNvCxnSpPr>
          <p:nvPr/>
        </p:nvCxnSpPr>
        <p:spPr>
          <a:xfrm>
            <a:off x="7193750" y="3094888"/>
            <a:ext cx="0" cy="482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2" name="Google Shape;252;g24c719f0a31_1_37"/>
          <p:cNvCxnSpPr>
            <a:stCxn id="248" idx="0"/>
            <a:endCxn id="220" idx="6"/>
          </p:cNvCxnSpPr>
          <p:nvPr/>
        </p:nvCxnSpPr>
        <p:spPr>
          <a:xfrm rot="10800000">
            <a:off x="9103525" y="382107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253" name="Google Shape;253;g24c719f0a31_1_37"/>
          <p:cNvGrpSpPr/>
          <p:nvPr/>
        </p:nvGrpSpPr>
        <p:grpSpPr>
          <a:xfrm>
            <a:off x="3617613" y="4903050"/>
            <a:ext cx="3522312" cy="1261413"/>
            <a:chOff x="228588" y="692600"/>
            <a:chExt cx="3522312" cy="1261413"/>
          </a:xfrm>
        </p:grpSpPr>
        <p:sp>
          <p:nvSpPr>
            <p:cNvPr id="254" name="Google Shape;254;g24c719f0a31_1_37"/>
            <p:cNvSpPr txBox="1"/>
            <p:nvPr/>
          </p:nvSpPr>
          <p:spPr>
            <a:xfrm>
              <a:off x="228588" y="6926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 Oct- Dec )</a:t>
              </a:r>
              <a:endParaRPr b="1" i="0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5" name="Google Shape;255;g24c719f0a31_1_37"/>
            <p:cNvSpPr txBox="1"/>
            <p:nvPr/>
          </p:nvSpPr>
          <p:spPr>
            <a:xfrm>
              <a:off x="457200" y="986213"/>
              <a:ext cx="3293700" cy="9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Text summarisation model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Text to Speech model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UI integration with Above model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End sem project presentation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Google Shape;256;g24c719f0a31_1_37"/>
          <p:cNvSpPr txBox="1"/>
          <p:nvPr/>
        </p:nvSpPr>
        <p:spPr>
          <a:xfrm>
            <a:off x="6926650" y="1635725"/>
            <a:ext cx="3293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I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Lips Synchronisation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I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Interactive Doubt Resolution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I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customization on ppt </a:t>
            </a:r>
            <a:r>
              <a:rPr b="0" i="0" lang="en-I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summarisation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I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 sem project presentation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" name="Google Shape;257;g24c719f0a31_1_37"/>
          <p:cNvGrpSpPr/>
          <p:nvPr/>
        </p:nvGrpSpPr>
        <p:grpSpPr>
          <a:xfrm>
            <a:off x="8570613" y="4903050"/>
            <a:ext cx="3522312" cy="1109013"/>
            <a:chOff x="4267188" y="540200"/>
            <a:chExt cx="3522312" cy="1109013"/>
          </a:xfrm>
        </p:grpSpPr>
        <p:sp>
          <p:nvSpPr>
            <p:cNvPr id="258" name="Google Shape;258;g24c719f0a31_1_37"/>
            <p:cNvSpPr txBox="1"/>
            <p:nvPr/>
          </p:nvSpPr>
          <p:spPr>
            <a:xfrm>
              <a:off x="4267188" y="5402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 Apr- May )</a:t>
              </a:r>
              <a:endParaRPr b="1" i="0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9" name="Google Shape;259;g24c719f0a31_1_37"/>
            <p:cNvSpPr txBox="1"/>
            <p:nvPr/>
          </p:nvSpPr>
          <p:spPr>
            <a:xfrm>
              <a:off x="4495800" y="681413"/>
              <a:ext cx="3293700" cy="9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Customised voice integration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Customised avatar integration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en-I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Completion of Project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0" name="Google Shape;260;g24c719f0a31_1_37"/>
          <p:cNvSpPr txBox="1"/>
          <p:nvPr/>
        </p:nvSpPr>
        <p:spPr>
          <a:xfrm>
            <a:off x="2698725" y="4025375"/>
            <a:ext cx="7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4c719f0a31_1_37"/>
          <p:cNvSpPr txBox="1"/>
          <p:nvPr/>
        </p:nvSpPr>
        <p:spPr>
          <a:xfrm>
            <a:off x="7859275" y="3970950"/>
            <a:ext cx="7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740229" y="46777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775075" y="1328050"/>
            <a:ext cx="104295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Yang, Liu., Mirella, Lapata. (2019). “</a:t>
            </a:r>
            <a:r>
              <a:rPr b="1" i="1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Summarization with </a:t>
            </a:r>
            <a:r>
              <a:rPr b="1" i="1" lang="en-I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 Trained</a:t>
            </a:r>
            <a:r>
              <a:rPr b="1" i="1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Encoders</a:t>
            </a:r>
            <a:r>
              <a:rPr b="1" i="0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3728-3738. doi: 10.18653/V1/D19-1387</a:t>
            </a:r>
            <a:endParaRPr b="0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Minghao, Li., Tengchao, Lv., Lei, Cui., Yijuan, Lu., Dinei, Florencio., Cha, Zhang., Zhoujun, Li., Furu, Wei. (2021). “</a:t>
            </a:r>
            <a:r>
              <a:rPr b="1" i="1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TrOCR: Transformer-based Optical Character Recognition with Pre-trained Models. arXiv: Computation and Language</a:t>
            </a:r>
            <a:r>
              <a:rPr b="1" i="0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endParaRPr b="0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S., Venkateswarlu., D., B., K., Kamesh., Jammalamadaka, K.R., Sastry., Radhika, Rani. (2016). “</a:t>
            </a:r>
            <a:r>
              <a:rPr b="1" i="1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to Speech Conversion. Indian journal of science and technology</a:t>
            </a:r>
            <a:r>
              <a:rPr b="1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9(38), 1-3. doi: 10.17485/IJST/2016/V9I38/102967</a:t>
            </a:r>
            <a:endParaRPr b="0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Itimad, Raheem, Ali., Ghazali, Sulong., Hoshang, Kolivand. (2015). “</a:t>
            </a:r>
            <a:r>
              <a:rPr b="1" i="1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 Lip Syncing for Virtual Character Using Common Viseme Set. Computer and Information Science</a:t>
            </a:r>
            <a:r>
              <a:rPr b="1" i="0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8(3), 71-82. doi: 10.5539/CIS.V8N3P71</a:t>
            </a:r>
            <a:endParaRPr b="0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Fang, Wei, TianXiao Jiang, Ke Jiang, Feihong Zhang, Yewen Ding, and Jack Sheng. "</a:t>
            </a:r>
            <a:r>
              <a:rPr b="1" i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method of automatic text summarisation based on long short-term memory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." </a:t>
            </a:r>
            <a:r>
              <a:rPr i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International Journal of Computational Science and Engineering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22, no. 1 (2020): 39-49.</a:t>
            </a:r>
            <a:endParaRPr i="0" sz="24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[6]S, Keerthana., R, Venkatesan. (2020). “</a:t>
            </a:r>
            <a:r>
              <a:rPr b="1" i="1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Abstractive Text Summarization using Seq2seq Model. International Journal of Computer Applications</a:t>
            </a:r>
            <a:r>
              <a:rPr b="1" i="0" lang="en-IN" sz="15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b="0" i="0" lang="en-IN" sz="1700" u="none" cap="none" strike="noStrike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176(33), 24-26. doi: 10.5120/IJCA2020920401</a:t>
            </a:r>
            <a:endParaRPr b="0"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</a:t>
            </a:r>
            <a:r>
              <a:rPr lang="en-IN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Touvron, Hugo, Louis Martin, Kevin Stone, Peter Albert, Amjad Almahairi, Yasmine Babaei, Nikolay Bashlykov et al. </a:t>
            </a:r>
            <a:r>
              <a:rPr b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b="1" i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Llama 2: Open foundation and fine-tuned chat models.</a:t>
            </a:r>
            <a:r>
              <a:rPr b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arXiv preprint arXiv:2307.09288</a:t>
            </a:r>
            <a:r>
              <a:rPr lang="en-IN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(2023).</a:t>
            </a:r>
            <a:endParaRPr i="0" sz="1700" u="none" cap="none" strike="noStrike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274" name="Google Shape;27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6458975" y="2297175"/>
            <a:ext cx="465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7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THANK YOU</a:t>
            </a:r>
            <a:endParaRPr b="1" i="0" sz="4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01-09-2023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/>
        </p:nvSpPr>
        <p:spPr>
          <a:xfrm>
            <a:off x="886075" y="376075"/>
            <a:ext cx="978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1028763" y="1312675"/>
            <a:ext cx="9971400" cy="44505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2564250" y="2876875"/>
            <a:ext cx="7462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3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-IN" sz="32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IN" sz="3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AI-Powered Voice-Guided Presentation: Revolutionizing PPT Explanations</a:t>
            </a:r>
            <a:r>
              <a:rPr b="1" i="0" lang="en-IN" sz="32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”</a:t>
            </a:r>
            <a:endParaRPr b="1" i="0" sz="32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834413" y="13835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and Discussion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98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icon&#10;&#10;Description automatically generated"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816929" y="345642"/>
            <a:ext cx="663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"/>
          <p:cNvSpPr txBox="1"/>
          <p:nvPr/>
        </p:nvSpPr>
        <p:spPr>
          <a:xfrm>
            <a:off x="748404" y="451196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48400" y="1384200"/>
            <a:ext cx="102303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Education's pivotal role in societal progress is being reshaped by technology, with traditional methods like PowerPoint presentations falling short in catering to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learning styles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AI-driven approach aims to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PowerPoint explanations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fostering a more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learning environment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automating PPT explanations, it addresses need for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comprehensive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adaptable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experiences.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4232450" y="6037375"/>
            <a:ext cx="40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1. Traditional teacher and AI based teacher [1]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950" y="36456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675" y="3491863"/>
            <a:ext cx="2450651" cy="24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722804" y="46777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722800" y="1796500"/>
            <a:ext cx="106599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AI models overlook the needs of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visually impaired individuals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those in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economically challenged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rural areas. Our project offers improved learning opportunities for them also.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Recognizing that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teachers aren't always accessible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are driven by the idea of an AI-based teacher that is available round the clock to assist students with doubts and deliver PPT-based lessons at their convenience.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simplifies complex learning 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an accessible and tailored educational experience by blending traditional and modern AI-based learning methods.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project aims to make personalized education almost cost-free, ensuring that quality learning is accessible to a broader audience.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701700" y="1428525"/>
            <a:ext cx="74256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Can we provide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 personalized learning experience 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(short/detailed)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to the students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education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accessible for the underprivileged section of society, student in 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 villages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differently abled student 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Can student access education in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any time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of their choice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Can we reduce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teachers workload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Can we reduce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of Education </a:t>
            </a:r>
            <a:r>
              <a:rPr b="1" lang="en-IN" sz="1800"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, icon&#10;&#10;Description automatically generated"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7" cy="8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701700" y="475900"/>
            <a:ext cx="699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298700" y="1932826"/>
            <a:ext cx="3174850" cy="31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17" name="Google Shape;117;g26dfeb1151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6dfeb11514_0_6"/>
          <p:cNvSpPr txBox="1"/>
          <p:nvPr/>
        </p:nvSpPr>
        <p:spPr>
          <a:xfrm>
            <a:off x="699529" y="45237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6dfeb11514_0_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120;g26dfeb11514_0_6"/>
          <p:cNvGraphicFramePr/>
          <p:nvPr/>
        </p:nvGraphicFramePr>
        <p:xfrm>
          <a:off x="952018" y="1515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{71818164-7449-4208-8AA4-D3E435C8B4C5}</a:tableStyleId>
              </a:tblPr>
              <a:tblGrid>
                <a:gridCol w="980625"/>
                <a:gridCol w="2350900"/>
                <a:gridCol w="2524100"/>
                <a:gridCol w="4488950"/>
              </a:tblGrid>
              <a:tr h="7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S. No.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Authors, Year &amp; Publisher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Title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Contribution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7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Yang Liu, Mirella Lapata,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Sep 2019,</a:t>
                      </a:r>
                      <a:b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Institute for Language, Cognition and Computation, School of Informatics, University of Edinburgh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 Summarization with Pre trained Encoders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18000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80411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paper utilizes BERT for extractive and abstractive text summarization, introducing a document-level encoder and a specialized fine-tuning schedule. The approach achieves state-of-the-art results in both settings across on  these datasets: CNNDailyMail news highlights dataset, New York Times Annotated Corpus (NYT), and XSum.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270000"/>
                </a:tc>
              </a:tr>
              <a:tr h="189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Hugo Touvron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Louis Martin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Kevin R. Stone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Amjad Almahairi</a:t>
                      </a:r>
                      <a:r>
                        <a:rPr lang="en-IN" sz="12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54 others,</a:t>
                      </a:r>
                      <a:r>
                        <a:rPr lang="en-IN" sz="12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18 Jul 2023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03030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Llama 2: Open Foundation and Fine-Tuned Chat Models</a:t>
                      </a:r>
                      <a:endParaRPr sz="1100">
                        <a:solidFill>
                          <a:srgbClr val="03030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179999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Llama 2, an advanced dialogue-focused language model, outperforms open-source models on benchmarks. The detailed fine-tuning and safety enhancements in Llama 2-Chat encourage community involvement for responsible development.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25" name="Google Shape;125;g24c719f0a31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c719f0a31_1_21"/>
          <p:cNvSpPr txBox="1"/>
          <p:nvPr/>
        </p:nvSpPr>
        <p:spPr>
          <a:xfrm>
            <a:off x="699529" y="45237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4c719f0a31_1_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" name="Google Shape;128;g24c719f0a31_1_21"/>
          <p:cNvGraphicFramePr/>
          <p:nvPr/>
        </p:nvGraphicFramePr>
        <p:xfrm>
          <a:off x="923706" y="15002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{71818164-7449-4208-8AA4-D3E435C8B4C5}</a:tableStyleId>
              </a:tblPr>
              <a:tblGrid>
                <a:gridCol w="980625"/>
                <a:gridCol w="2350900"/>
                <a:gridCol w="2524100"/>
                <a:gridCol w="4488950"/>
              </a:tblGrid>
              <a:tr h="70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S. No.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Authors, Year &amp; Publisher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Title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Contribution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68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Minghao Li, Tengchao Lv, Jingye Chen, Lei Cui, Yijuan Lu, Dinei Florencio, Cha Zhang, Zhoujun Li, Furu Wei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,21 Sep 2021,</a:t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PKP Publishing Services Network</a:t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Beihang University</a:t>
                      </a:r>
                      <a:r>
                        <a:rPr baseline="30000" i="1"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i="1"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Microsoft</a:t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TrOCR: Transformer-Based Optical  Character Recognition with Pre-trained Models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179999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paper introduces TrOCR, an end-to-end text recognition approach leveraging pre-trained Transformers. It surpasses current models in printed and handwritten text recognition, offering simplicity and effectiveness, with code and models to be publicly accessible for extended research.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S. Venkateswarlu, D. B. K. Kamesh, Jammalamadaka K.R. Sastry, Radhika Rani</a:t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28 Oct 2016, Indian journal of science and technology (Indian Society for Education and Environment)</a:t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 to Speech Conversion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1800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6348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paper introduces a cost-effective OCR and TTS system on Raspberry Pi, benefitting the visually impaired for auditory interaction with text images. This solution, utilizing image and voice processing modules, enhances real-time accessibility for computer interaction.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2700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icon&#10;&#10;Description automatically generated" id="133" name="Google Shape;133;g24c719f0a31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1143" y="0"/>
            <a:ext cx="870858" cy="8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4c719f0a31_1_29"/>
          <p:cNvSpPr txBox="1"/>
          <p:nvPr/>
        </p:nvSpPr>
        <p:spPr>
          <a:xfrm>
            <a:off x="699529" y="452371"/>
            <a:ext cx="109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4c719f0a31_1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" name="Google Shape;136;g24c719f0a31_1_29"/>
          <p:cNvGraphicFramePr/>
          <p:nvPr/>
        </p:nvGraphicFramePr>
        <p:xfrm>
          <a:off x="952018" y="1515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{71818164-7449-4208-8AA4-D3E435C8B4C5}</a:tableStyleId>
              </a:tblPr>
              <a:tblGrid>
                <a:gridCol w="980625"/>
                <a:gridCol w="2350900"/>
                <a:gridCol w="2524100"/>
                <a:gridCol w="4488950"/>
              </a:tblGrid>
              <a:tr h="7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S. No.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Authors, Year &amp; Publisher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Title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solidFill>
                            <a:srgbClr val="434343"/>
                          </a:solidFill>
                        </a:rPr>
                        <a:t>Contribution</a:t>
                      </a:r>
                      <a:endParaRPr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17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Abhijit Thikekar, Riya Menon, Saurav Telge, Gauravi Tolamatti, P. R. L.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29 Mar 2022</a:t>
                      </a: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International Conference Computing Methodologies and Communication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Generative Adversarial Networks based Viable Solution on Dubbing Videos With Lips Synchronization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18000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180411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paper proposes a method for dubbing videos using GANs for lip sync. It aims to overcome language barriers in global video content and enhance live translation in video conferencing.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27000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/>
                        <a:t>6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Itimad Raheem Ali, Ghazali Sulong, Hoshang Kolivand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31 Jul 2015,Computer and Information Science (Canadian Center of Science and Education)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9999" marR="89051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Realistic Lip Syncing for Virtual  Character Using Common Viseme Set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paper introduces a new lip synchronization algorithm 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    realistic applications, automating the process within 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3D Alias Wavefront Maya 4 software. It provides technical 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details and conclusions about achieving accurate lip 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179999" lvl="0" marL="0" marR="164335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synchronization.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2023-01-11T07:06:32Z</dcterms:created>
  <dc:creator>Nurul Amin Choudhury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0x0101005A48812D326EA445B5F2CA6270215A7B</vt:lpwstr>
  </property>
</Properties>
</file>